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15"/>
  </p:notesMasterIdLst>
  <p:handoutMasterIdLst>
    <p:handoutMasterId r:id="rId16"/>
  </p:handoutMasterIdLst>
  <p:sldIdLst>
    <p:sldId id="256" r:id="rId2"/>
    <p:sldId id="283" r:id="rId3"/>
    <p:sldId id="284" r:id="rId4"/>
    <p:sldId id="275" r:id="rId5"/>
    <p:sldId id="282" r:id="rId6"/>
    <p:sldId id="269" r:id="rId7"/>
    <p:sldId id="270" r:id="rId8"/>
    <p:sldId id="271" r:id="rId9"/>
    <p:sldId id="272" r:id="rId10"/>
    <p:sldId id="278" r:id="rId11"/>
    <p:sldId id="279" r:id="rId12"/>
    <p:sldId id="280" r:id="rId13"/>
    <p:sldId id="281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00"/>
    <a:srgbClr val="009900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A82EC7BD-493B-465D-AF5B-711EE7A150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2487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5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5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E23E26-94DF-4080-B6D5-A7962ACEC16B}" type="datetimeFigureOut">
              <a:rPr lang="en-US" smtClean="0"/>
              <a:t>12/21/2014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4025"/>
            <a:ext cx="5486400" cy="4114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4926"/>
            <a:ext cx="2971800" cy="4575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4926"/>
            <a:ext cx="2971800" cy="4575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9293F-20A3-46EC-BD6B-9DBA3C70E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886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B9293F-20A3-46EC-BD6B-9DBA3C70E0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675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4114800"/>
          </a:xfrm>
        </p:spPr>
        <p:txBody>
          <a:bodyPr/>
          <a:lstStyle>
            <a:lvl1pPr algn="ctr">
              <a:defRPr sz="8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 sz="4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400" smtClean="0"/>
            </a:lvl1pPr>
          </a:lstStyle>
          <a:p>
            <a:pPr>
              <a:defRPr/>
            </a:pPr>
            <a:fld id="{EC66A651-F980-441D-9712-3EEA38C16B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1939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81DBE-B317-4AFE-80A2-7DC8B6DCA4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5237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BC98F-BD33-4744-B527-29C723EB08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3204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B1369-56D9-4112-AB52-4326F5D8C5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3674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BA90F-E098-46CD-913B-7E18BADBBE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2239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C2633-3327-42AF-833F-BAF16EC6CB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1493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1E034-224D-49FD-B431-9EB44FEA82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215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95549-6376-4773-AF09-BE8FD084E3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3784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6B033-0CBB-494E-8A8D-B6EA92C3C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9211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E032F-C30A-4F77-A2B3-D3C391EA33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3104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DD36E-618F-441A-9CC4-F0CB24911D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40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smtClean="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smtClean="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smtClean="0">
                <a:latin typeface="+mn-lt"/>
              </a:defRPr>
            </a:lvl1pPr>
          </a:lstStyle>
          <a:p>
            <a:pPr>
              <a:defRPr/>
            </a:pPr>
            <a:fld id="{CACA533E-1B35-4768-9829-AC5AD8FBBB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4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610600" cy="1371600"/>
          </a:xfrm>
        </p:spPr>
        <p:txBody>
          <a:bodyPr/>
          <a:lstStyle/>
          <a:p>
            <a:pPr algn="ctr" eaLnBrk="1" hangingPunct="1"/>
            <a:r>
              <a:rPr lang="en-US" altLang="en-US" sz="3600" dirty="0" smtClean="0">
                <a:solidFill>
                  <a:schemeClr val="accent1"/>
                </a:solidFill>
              </a:rPr>
              <a:t>Me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llamo</a:t>
            </a:r>
            <a:r>
              <a:rPr lang="en-US" altLang="en-US" sz="3600" dirty="0" smtClean="0">
                <a:solidFill>
                  <a:schemeClr val="accent1"/>
                </a:solidFill>
              </a:rPr>
              <a:t> ___________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Clase</a:t>
            </a:r>
            <a:r>
              <a:rPr lang="en-US" altLang="en-US" sz="3600" dirty="0" smtClean="0">
                <a:solidFill>
                  <a:schemeClr val="accent1"/>
                </a:solidFill>
              </a:rPr>
              <a:t> 602</a:t>
            </a:r>
            <a:br>
              <a:rPr lang="en-US" altLang="en-US" sz="3600" dirty="0" smtClean="0">
                <a:solidFill>
                  <a:schemeClr val="accent1"/>
                </a:solidFill>
              </a:rPr>
            </a:br>
            <a:r>
              <a:rPr lang="en-US" altLang="en-US" sz="3600" dirty="0" smtClean="0">
                <a:solidFill>
                  <a:schemeClr val="accent1"/>
                </a:solidFill>
              </a:rPr>
              <a:t>La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fecha</a:t>
            </a:r>
            <a:r>
              <a:rPr lang="en-US" altLang="en-US" sz="3600" dirty="0" smtClean="0">
                <a:solidFill>
                  <a:schemeClr val="accent1"/>
                </a:solidFill>
              </a:rPr>
              <a:t>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es</a:t>
            </a:r>
            <a:r>
              <a:rPr lang="en-US" altLang="en-US" sz="3600" dirty="0" smtClean="0">
                <a:solidFill>
                  <a:schemeClr val="accent1"/>
                </a:solidFill>
              </a:rPr>
              <a:t> el </a:t>
            </a:r>
            <a:r>
              <a:rPr lang="en-US" altLang="en-US" sz="3600" dirty="0" smtClean="0">
                <a:solidFill>
                  <a:schemeClr val="accent1"/>
                </a:solidFill>
              </a:rPr>
              <a:t>22 </a:t>
            </a:r>
            <a:r>
              <a:rPr lang="en-US" altLang="en-US" sz="3600" dirty="0" smtClean="0">
                <a:solidFill>
                  <a:schemeClr val="accent1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diciembre</a:t>
            </a:r>
            <a:r>
              <a:rPr lang="en-US" altLang="en-US" sz="3600" smtClean="0">
                <a:solidFill>
                  <a:schemeClr val="accent1"/>
                </a:solidFill>
              </a:rPr>
              <a:t> </a:t>
            </a:r>
            <a:r>
              <a:rPr lang="en-US" altLang="en-US" sz="3600" smtClean="0">
                <a:solidFill>
                  <a:schemeClr val="accent1"/>
                </a:solidFill>
              </a:rPr>
              <a:t>del </a:t>
            </a:r>
            <a:r>
              <a:rPr lang="en-US" altLang="en-US" sz="3600" smtClean="0">
                <a:solidFill>
                  <a:schemeClr val="accent1"/>
                </a:solidFill>
              </a:rPr>
              <a:t>201</a:t>
            </a:r>
            <a:r>
              <a:rPr lang="en-US" altLang="en-US" sz="3600">
                <a:solidFill>
                  <a:schemeClr val="accent1"/>
                </a:solidFill>
              </a:rPr>
              <a:t>4</a:t>
            </a:r>
            <a:endParaRPr lang="en-US" altLang="en-US" sz="3600" dirty="0" smtClean="0">
              <a:solidFill>
                <a:schemeClr val="accent1"/>
              </a:solidFill>
            </a:endParaRP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8839200" cy="5638800"/>
          </a:xfrm>
        </p:spPr>
        <p:txBody>
          <a:bodyPr/>
          <a:lstStyle/>
          <a:p>
            <a:pPr marL="762000" indent="-762000" eaLnBrk="1" hangingPunct="1">
              <a:buFontTx/>
              <a:buNone/>
            </a:pPr>
            <a:r>
              <a:rPr lang="es-ES_tradnl" altLang="en-US" sz="3200" dirty="0" smtClean="0">
                <a:solidFill>
                  <a:srgbClr val="FF3300"/>
                </a:solidFill>
              </a:rPr>
              <a:t>Propósito # 42:</a:t>
            </a:r>
            <a:r>
              <a:rPr lang="es-ES_tradnl" altLang="en-US" sz="3200" dirty="0" smtClean="0">
                <a:solidFill>
                  <a:schemeClr val="folHlink"/>
                </a:solidFill>
              </a:rPr>
              <a:t> </a:t>
            </a:r>
            <a:r>
              <a:rPr lang="es-ES_tradnl" altLang="en-US" sz="3200" dirty="0" smtClean="0"/>
              <a:t>¿Tienes una casa o un apartamento?</a:t>
            </a:r>
          </a:p>
          <a:p>
            <a:pPr marL="762000" indent="-762000" eaLnBrk="1" hangingPunct="1">
              <a:buFontTx/>
              <a:buNone/>
            </a:pPr>
            <a:r>
              <a:rPr lang="es-ES_tradnl" altLang="en-US" sz="3200" dirty="0" smtClean="0">
                <a:solidFill>
                  <a:srgbClr val="FF3300"/>
                </a:solidFill>
              </a:rPr>
              <a:t>Actividad Inicial: </a:t>
            </a:r>
          </a:p>
          <a:p>
            <a:pPr marL="762000" indent="-762000" eaLnBrk="1" hangingPunct="1">
              <a:buFontTx/>
              <a:buNone/>
            </a:pPr>
            <a:r>
              <a:rPr lang="es-ES_tradnl" altLang="en-US" sz="3200" dirty="0" err="1" smtClean="0"/>
              <a:t>Copy</a:t>
            </a:r>
            <a:r>
              <a:rPr lang="es-ES_tradnl" altLang="en-US" sz="3200" dirty="0" smtClean="0"/>
              <a:t> &amp; complete </a:t>
            </a:r>
            <a:r>
              <a:rPr lang="es-ES_tradnl" altLang="en-US" sz="3200" dirty="0" err="1" smtClean="0"/>
              <a:t>with</a:t>
            </a:r>
            <a:r>
              <a:rPr lang="es-ES_tradnl" altLang="en-US" sz="3200" dirty="0" smtClean="0"/>
              <a:t> </a:t>
            </a:r>
            <a:r>
              <a:rPr lang="es-ES_tradnl" altLang="en-US" sz="3200" dirty="0" err="1" smtClean="0"/>
              <a:t>the</a:t>
            </a:r>
            <a:r>
              <a:rPr lang="es-ES_tradnl" altLang="en-US" sz="3200" dirty="0" smtClean="0"/>
              <a:t> </a:t>
            </a:r>
            <a:r>
              <a:rPr lang="es-ES_tradnl" altLang="en-US" sz="3200" dirty="0" err="1" smtClean="0"/>
              <a:t>correct</a:t>
            </a:r>
            <a:r>
              <a:rPr lang="es-ES_tradnl" altLang="en-US" sz="3200" dirty="0" smtClean="0"/>
              <a:t> </a:t>
            </a:r>
            <a:r>
              <a:rPr lang="es-ES_tradnl" altLang="en-US" sz="3200" dirty="0" err="1" smtClean="0"/>
              <a:t>form</a:t>
            </a:r>
            <a:r>
              <a:rPr lang="es-ES_tradnl" altLang="en-US" sz="3200" dirty="0" smtClean="0"/>
              <a:t> of </a:t>
            </a:r>
            <a:r>
              <a:rPr lang="es-ES_tradnl" altLang="en-US" sz="3200" dirty="0" err="1" smtClean="0"/>
              <a:t>the</a:t>
            </a:r>
            <a:r>
              <a:rPr lang="es-ES_tradnl" altLang="en-US" sz="3200" dirty="0" smtClean="0"/>
              <a:t> </a:t>
            </a:r>
            <a:r>
              <a:rPr lang="es-ES_tradnl" altLang="en-US" sz="3200" dirty="0" err="1" smtClean="0"/>
              <a:t>verb</a:t>
            </a:r>
            <a:r>
              <a:rPr lang="es-ES_tradnl" altLang="en-US" sz="3200" dirty="0" smtClean="0"/>
              <a:t> “SER”:</a:t>
            </a:r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dirty="0" smtClean="0"/>
              <a:t>¡Hola! Yo ___________ </a:t>
            </a:r>
            <a:r>
              <a:rPr lang="es-ES_tradnl" altLang="en-US" sz="3200" i="1" dirty="0" smtClean="0"/>
              <a:t>(</a:t>
            </a:r>
            <a:r>
              <a:rPr lang="es-ES_tradnl" altLang="en-US" sz="3200" i="1" dirty="0" err="1" smtClean="0"/>
              <a:t>your</a:t>
            </a:r>
            <a:r>
              <a:rPr lang="es-ES_tradnl" altLang="en-US" sz="3200" i="1" dirty="0" smtClean="0"/>
              <a:t> </a:t>
            </a:r>
            <a:r>
              <a:rPr lang="es-ES_tradnl" altLang="en-US" sz="3200" i="1" dirty="0" err="1" smtClean="0"/>
              <a:t>name</a:t>
            </a:r>
            <a:r>
              <a:rPr lang="es-ES_tradnl" altLang="en-US" sz="3200" i="1" dirty="0" smtClean="0"/>
              <a:t>)</a:t>
            </a:r>
            <a:r>
              <a:rPr lang="es-ES_tradnl" altLang="en-US" sz="3200" dirty="0" smtClean="0"/>
              <a:t> </a:t>
            </a:r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dirty="0" smtClean="0"/>
              <a:t>Yo ______ de __________ </a:t>
            </a:r>
            <a:r>
              <a:rPr lang="es-ES_tradnl" altLang="en-US" sz="3200" i="1" dirty="0" smtClean="0"/>
              <a:t>(a place)</a:t>
            </a:r>
            <a:endParaRPr lang="es-ES_tradnl" altLang="en-US" sz="3200" dirty="0" smtClean="0"/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dirty="0" smtClean="0"/>
              <a:t>¿Quién ________ tú?</a:t>
            </a:r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dirty="0" smtClean="0"/>
              <a:t>Y, ¿de donde ________ tú?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743200" y="3886200"/>
            <a:ext cx="25146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3000" b="1">
                <a:solidFill>
                  <a:srgbClr val="009900"/>
                </a:solidFill>
              </a:rPr>
              <a:t>soy…</a:t>
            </a:r>
            <a:r>
              <a:rPr lang="es-ES_tradnl" altLang="en-US" sz="3000" i="1">
                <a:solidFill>
                  <a:srgbClr val="009900"/>
                </a:solidFill>
              </a:rPr>
              <a:t>(Helen)</a:t>
            </a:r>
            <a:endParaRPr lang="es-ES_tradnl" altLang="en-US" sz="3000">
              <a:solidFill>
                <a:srgbClr val="009900"/>
              </a:solidFill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1698625" y="4456113"/>
            <a:ext cx="16541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3000" b="1">
                <a:solidFill>
                  <a:srgbClr val="009900"/>
                </a:solidFill>
              </a:rPr>
              <a:t>soy</a:t>
            </a: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3581400" y="4456113"/>
            <a:ext cx="22860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3000" b="1">
                <a:solidFill>
                  <a:srgbClr val="009900"/>
                </a:solidFill>
              </a:rPr>
              <a:t>Nueva York</a:t>
            </a: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2689225" y="5065713"/>
            <a:ext cx="16541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3000" b="1">
                <a:solidFill>
                  <a:srgbClr val="009900"/>
                </a:solidFill>
              </a:rPr>
              <a:t>eres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3908425" y="5638800"/>
            <a:ext cx="16541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3000" b="1">
                <a:solidFill>
                  <a:srgbClr val="009900"/>
                </a:solidFill>
              </a:rPr>
              <a:t>eres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build="p"/>
      <p:bldP spid="2055" grpId="0" build="p"/>
      <p:bldP spid="2056" grpId="0" build="p"/>
      <p:bldP spid="2057" grpId="0" build="p"/>
      <p:bldP spid="205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66950" y="-1219200"/>
            <a:ext cx="13620750" cy="891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245" name="TextBox 3"/>
          <p:cNvSpPr txBox="1">
            <a:spLocks noChangeArrowheads="1"/>
          </p:cNvSpPr>
          <p:nvPr/>
        </p:nvSpPr>
        <p:spPr bwMode="auto">
          <a:xfrm>
            <a:off x="-76200" y="101600"/>
            <a:ext cx="4419600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FF0000"/>
                </a:solidFill>
              </a:rPr>
              <a:t>Mas Vocabulario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495800" y="1524000"/>
            <a:ext cx="4805363" cy="1200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495800" y="2819400"/>
            <a:ext cx="4805362" cy="1200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200400" y="1295400"/>
            <a:ext cx="0" cy="9906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162175" y="4953000"/>
            <a:ext cx="0" cy="6096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62000" y="5181600"/>
            <a:ext cx="0" cy="7620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038600" y="4191000"/>
            <a:ext cx="0" cy="10668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1552575" y="53340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garden</a:t>
            </a:r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2743200" y="838200"/>
            <a:ext cx="1371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tree</a:t>
            </a:r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0" y="57150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Flower</a:t>
            </a:r>
          </a:p>
        </p:txBody>
      </p:sp>
      <p:sp>
        <p:nvSpPr>
          <p:cNvPr id="10256" name="Rectangle 23"/>
          <p:cNvSpPr>
            <a:spLocks noChangeArrowheads="1"/>
          </p:cNvSpPr>
          <p:nvPr/>
        </p:nvSpPr>
        <p:spPr bwMode="auto">
          <a:xfrm>
            <a:off x="152400" y="1414463"/>
            <a:ext cx="1676400" cy="609600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>
                <a:latin typeface="CAC Futura Casual" pitchFamily="2" charset="0"/>
              </a:rPr>
              <a:t>una planta</a:t>
            </a:r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485775" y="8128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plant</a:t>
            </a:r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3686175" y="51054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car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7467600" y="2286000"/>
            <a:ext cx="12954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953000" y="2743200"/>
            <a:ext cx="1944688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23"/>
          <p:cNvSpPr>
            <a:spLocks noChangeArrowheads="1"/>
          </p:cNvSpPr>
          <p:nvPr/>
        </p:nvSpPr>
        <p:spPr bwMode="auto">
          <a:xfrm>
            <a:off x="7416800" y="2209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>
                <a:solidFill>
                  <a:srgbClr val="CC0000"/>
                </a:solidFill>
                <a:latin typeface="CAC Futura Casual" pitchFamily="2" charset="0"/>
              </a:rPr>
              <a:t>Outskirts</a:t>
            </a:r>
            <a:endParaRPr lang="es-ES_tradnl" altLang="en-US" dirty="0">
              <a:solidFill>
                <a:srgbClr val="CC0000"/>
              </a:solidFill>
              <a:latin typeface="CAC Futura Casual" pitchFamily="2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6629400" y="3657600"/>
            <a:ext cx="1409700" cy="0"/>
          </a:xfrm>
          <a:prstGeom prst="line">
            <a:avLst/>
          </a:pr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23"/>
          <p:cNvSpPr>
            <a:spLocks noChangeArrowheads="1"/>
          </p:cNvSpPr>
          <p:nvPr/>
        </p:nvSpPr>
        <p:spPr bwMode="auto">
          <a:xfrm>
            <a:off x="5257800" y="2590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>
                <a:solidFill>
                  <a:srgbClr val="0000FF"/>
                </a:solidFill>
                <a:latin typeface="CAC Futura Casual" pitchFamily="2" charset="0"/>
              </a:rPr>
              <a:t>suburbs</a:t>
            </a:r>
          </a:p>
        </p:txBody>
      </p:sp>
      <p:sp>
        <p:nvSpPr>
          <p:cNvPr id="40" name="Rectangle 23"/>
          <p:cNvSpPr>
            <a:spLocks noChangeArrowheads="1"/>
          </p:cNvSpPr>
          <p:nvPr/>
        </p:nvSpPr>
        <p:spPr bwMode="auto">
          <a:xfrm>
            <a:off x="6629400" y="35814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>
                <a:solidFill>
                  <a:srgbClr val="009900"/>
                </a:solidFill>
                <a:latin typeface="CAC Futura Casual" pitchFamily="2" charset="0"/>
              </a:rPr>
              <a:t>In </a:t>
            </a:r>
            <a:r>
              <a:rPr lang="es-ES_tradnl" altLang="en-US" dirty="0" err="1">
                <a:solidFill>
                  <a:srgbClr val="009900"/>
                </a:solidFill>
                <a:latin typeface="CAC Futura Casual" pitchFamily="2" charset="0"/>
              </a:rPr>
              <a:t>front</a:t>
            </a:r>
            <a:r>
              <a:rPr lang="es-ES_tradnl" altLang="en-US" dirty="0">
                <a:solidFill>
                  <a:srgbClr val="009900"/>
                </a:solidFill>
                <a:latin typeface="CAC Futura Casual" pitchFamily="2" charset="0"/>
              </a:rPr>
              <a:t> of</a:t>
            </a:r>
          </a:p>
        </p:txBody>
      </p:sp>
      <p:cxnSp>
        <p:nvCxnSpPr>
          <p:cNvPr id="41" name="Straight Connector 40"/>
          <p:cNvCxnSpPr/>
          <p:nvPr/>
        </p:nvCxnSpPr>
        <p:spPr>
          <a:xfrm>
            <a:off x="7086600" y="5715000"/>
            <a:ext cx="11430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6" name="Rectangle 23"/>
          <p:cNvSpPr>
            <a:spLocks noChangeArrowheads="1"/>
          </p:cNvSpPr>
          <p:nvPr/>
        </p:nvSpPr>
        <p:spPr bwMode="auto">
          <a:xfrm>
            <a:off x="6781800" y="5638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>
                <a:solidFill>
                  <a:srgbClr val="7030A0"/>
                </a:solidFill>
                <a:latin typeface="CAC Futura Casual" pitchFamily="2" charset="0"/>
              </a:rPr>
              <a:t>behind</a:t>
            </a:r>
            <a:r>
              <a:rPr lang="es-ES_tradnl" altLang="en-US" dirty="0">
                <a:solidFill>
                  <a:srgbClr val="7030A0"/>
                </a:solidFill>
                <a:latin typeface="CAC Futura Casual" pitchFamily="2" charset="0"/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  <a:latin typeface="CAC Futura Casual" pitchFamily="2" charset="0"/>
              </a:rPr>
              <a:t>the</a:t>
            </a:r>
            <a:endParaRPr lang="es-ES_tradnl" altLang="en-US" dirty="0">
              <a:solidFill>
                <a:srgbClr val="7030A0"/>
              </a:solidFill>
              <a:latin typeface="CAC Futura Casual" pitchFamily="2" charset="0"/>
            </a:endParaRPr>
          </a:p>
        </p:txBody>
      </p:sp>
      <p:sp>
        <p:nvSpPr>
          <p:cNvPr id="10267" name="TextBox 43"/>
          <p:cNvSpPr txBox="1">
            <a:spLocks noChangeArrowheads="1"/>
          </p:cNvSpPr>
          <p:nvPr/>
        </p:nvSpPr>
        <p:spPr bwMode="auto">
          <a:xfrm>
            <a:off x="4495800" y="5334000"/>
            <a:ext cx="4805363" cy="1200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4800600" y="5029200"/>
            <a:ext cx="1676400" cy="0"/>
          </a:xfrm>
          <a:prstGeom prst="line">
            <a:avLst/>
          </a:prstGeom>
          <a:ln w="38100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23"/>
          <p:cNvSpPr>
            <a:spLocks noChangeArrowheads="1"/>
          </p:cNvSpPr>
          <p:nvPr/>
        </p:nvSpPr>
        <p:spPr bwMode="auto">
          <a:xfrm>
            <a:off x="4826000" y="4876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>
                <a:solidFill>
                  <a:srgbClr val="800080"/>
                </a:solidFill>
                <a:latin typeface="CAC Futura Casual" pitchFamily="2" charset="0"/>
              </a:rPr>
              <a:t>a</a:t>
            </a:r>
            <a:r>
              <a:rPr lang="es-ES_tradnl" altLang="en-US" dirty="0" err="1" smtClean="0">
                <a:solidFill>
                  <a:srgbClr val="800080"/>
                </a:solidFill>
                <a:latin typeface="CAC Futura Casual" pitchFamily="2" charset="0"/>
              </a:rPr>
              <a:t>round</a:t>
            </a:r>
            <a:r>
              <a:rPr lang="es-ES_tradnl" altLang="en-US" dirty="0" smtClean="0">
                <a:solidFill>
                  <a:srgbClr val="800080"/>
                </a:solidFill>
                <a:latin typeface="CAC Futura Casual" pitchFamily="2" charset="0"/>
              </a:rPr>
              <a:t> </a:t>
            </a:r>
            <a:r>
              <a:rPr lang="es-ES_tradnl" altLang="en-US" dirty="0" err="1" smtClean="0">
                <a:solidFill>
                  <a:srgbClr val="800080"/>
                </a:solidFill>
                <a:latin typeface="CAC Futura Casual" pitchFamily="2" charset="0"/>
              </a:rPr>
              <a:t>the</a:t>
            </a:r>
            <a:endParaRPr lang="es-ES_tradnl" altLang="en-US" dirty="0">
              <a:solidFill>
                <a:srgbClr val="800080"/>
              </a:solidFill>
              <a:latin typeface="CAC Futura Casual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95800" y="4114800"/>
            <a:ext cx="4495800" cy="838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724400" y="4114800"/>
            <a:ext cx="4495800" cy="8925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Hay </a:t>
            </a:r>
            <a:r>
              <a:rPr lang="en-US" sz="2600" dirty="0" err="1" smtClean="0"/>
              <a:t>muchas</a:t>
            </a:r>
            <a:r>
              <a:rPr lang="en-US" sz="2600" dirty="0" smtClean="0"/>
              <a:t> </a:t>
            </a:r>
            <a:r>
              <a:rPr lang="en-US" sz="2600" dirty="0" err="1" smtClean="0"/>
              <a:t>plantas</a:t>
            </a:r>
            <a:r>
              <a:rPr lang="en-US" sz="2600" dirty="0" smtClean="0"/>
              <a:t> y </a:t>
            </a:r>
            <a:r>
              <a:rPr lang="en-US" sz="2600" dirty="0" err="1" smtClean="0"/>
              <a:t>arboles</a:t>
            </a:r>
            <a:r>
              <a:rPr lang="en-US" sz="2600" dirty="0" smtClean="0"/>
              <a:t> </a:t>
            </a:r>
            <a:r>
              <a:rPr lang="en-US" sz="2600" dirty="0" err="1" smtClean="0"/>
              <a:t>alrededor</a:t>
            </a:r>
            <a:r>
              <a:rPr lang="en-US" sz="2600" dirty="0" smtClean="0"/>
              <a:t> de la casa.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20" grpId="0"/>
      <p:bldP spid="22" grpId="0"/>
      <p:bldP spid="23" grpId="0"/>
      <p:bldP spid="25" grpId="0"/>
      <p:bldP spid="26" grpId="0"/>
      <p:bldP spid="31" grpId="0"/>
      <p:bldP spid="39" grpId="0"/>
      <p:bldP spid="40" grpId="0"/>
      <p:bldP spid="10266" grpId="0"/>
      <p:bldP spid="10267" grpId="0" animBg="1"/>
      <p:bldP spid="34" grpId="0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10806" y="-1295400"/>
            <a:ext cx="15721806" cy="883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3"/>
          <p:cNvSpPr>
            <a:spLocks noChangeArrowheads="1"/>
          </p:cNvSpPr>
          <p:nvPr/>
        </p:nvSpPr>
        <p:spPr bwMode="auto">
          <a:xfrm>
            <a:off x="381000" y="840469"/>
            <a:ext cx="20574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/>
            <a:r>
              <a:rPr lang="es-ES_tradnl" altLang="en-US" dirty="0" smtClean="0">
                <a:latin typeface="CAC Futura Casual" pitchFamily="2" charset="0"/>
              </a:rPr>
              <a:t>un edificio</a:t>
            </a:r>
            <a:endParaRPr lang="es-ES_tradnl" altLang="en-US" dirty="0">
              <a:latin typeface="CAC Futura Casual" pitchFamily="2" charset="0"/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3048000" y="533400"/>
            <a:ext cx="38862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>
                <a:latin typeface="CAC Futura Casual" pitchFamily="2" charset="0"/>
              </a:rPr>
              <a:t>u</a:t>
            </a:r>
            <a:r>
              <a:rPr lang="es-ES_tradnl" altLang="en-US" dirty="0" smtClean="0">
                <a:latin typeface="CAC Futura Casual" pitchFamily="2" charset="0"/>
              </a:rPr>
              <a:t>na casa de apartamentos</a:t>
            </a:r>
            <a:endParaRPr lang="es-ES_tradnl" altLang="en-US" dirty="0">
              <a:latin typeface="CAC Futura Casual" pitchFamily="2" charset="0"/>
            </a:endParaRP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auto">
          <a:xfrm>
            <a:off x="4038600" y="1447800"/>
            <a:ext cx="25146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smtClean="0">
                <a:latin typeface="CAC Futura Casual" pitchFamily="2" charset="0"/>
              </a:rPr>
              <a:t>un apartamento</a:t>
            </a:r>
            <a:endParaRPr lang="es-ES_tradnl" altLang="en-US" dirty="0">
              <a:latin typeface="CAC Futura Casual" pitchFamily="2" charset="0"/>
            </a:endParaRP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1447800" y="3200400"/>
            <a:ext cx="16764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smtClean="0">
                <a:latin typeface="CAC Futura Casual" pitchFamily="2" charset="0"/>
              </a:rPr>
              <a:t>un piso</a:t>
            </a:r>
            <a:endParaRPr lang="es-ES_tradnl" altLang="en-US" dirty="0">
              <a:latin typeface="CAC Futura Casual" pitchFamily="2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6324600" y="5257800"/>
            <a:ext cx="14478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23"/>
          <p:cNvSpPr>
            <a:spLocks noChangeArrowheads="1"/>
          </p:cNvSpPr>
          <p:nvPr/>
        </p:nvSpPr>
        <p:spPr bwMode="auto">
          <a:xfrm>
            <a:off x="7721600" y="48006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 smtClean="0">
                <a:solidFill>
                  <a:srgbClr val="CC0000"/>
                </a:solidFill>
                <a:latin typeface="CAC Futura Casual" pitchFamily="2" charset="0"/>
              </a:rPr>
              <a:t>The</a:t>
            </a:r>
            <a:r>
              <a:rPr lang="es-ES_tradnl" altLang="en-US" dirty="0" smtClean="0">
                <a:solidFill>
                  <a:srgbClr val="CC0000"/>
                </a:solidFill>
                <a:latin typeface="CAC Futura Casual" pitchFamily="2" charset="0"/>
              </a:rPr>
              <a:t> </a:t>
            </a:r>
            <a:r>
              <a:rPr lang="es-ES_tradnl" altLang="en-US" dirty="0" err="1" smtClean="0">
                <a:solidFill>
                  <a:srgbClr val="CC0000"/>
                </a:solidFill>
                <a:latin typeface="CAC Futura Casual" pitchFamily="2" charset="0"/>
              </a:rPr>
              <a:t>city</a:t>
            </a:r>
            <a:endParaRPr lang="es-ES_tradnl" altLang="en-US" dirty="0">
              <a:solidFill>
                <a:srgbClr val="CC0000"/>
              </a:solidFill>
              <a:latin typeface="CAC Futura Casual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419100" y="6324600"/>
            <a:ext cx="723900" cy="0"/>
          </a:xfrm>
          <a:prstGeom prst="line">
            <a:avLst/>
          </a:pr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23"/>
          <p:cNvSpPr>
            <a:spLocks noChangeArrowheads="1"/>
          </p:cNvSpPr>
          <p:nvPr/>
        </p:nvSpPr>
        <p:spPr bwMode="auto">
          <a:xfrm>
            <a:off x="304800" y="62484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 smtClean="0">
                <a:solidFill>
                  <a:srgbClr val="009900"/>
                </a:solidFill>
                <a:latin typeface="CAC Futura Casual" pitchFamily="2" charset="0"/>
              </a:rPr>
              <a:t>each</a:t>
            </a:r>
            <a:endParaRPr lang="es-ES_tradnl" altLang="en-US" dirty="0">
              <a:solidFill>
                <a:srgbClr val="009900"/>
              </a:solidFill>
              <a:latin typeface="CAC Futura Casual" pitchFamily="2" charset="0"/>
            </a:endParaRPr>
          </a:p>
        </p:txBody>
      </p: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2971800" y="3200400"/>
            <a:ext cx="1676400" cy="609600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smtClean="0">
                <a:solidFill>
                  <a:srgbClr val="0000FF"/>
                </a:solidFill>
                <a:latin typeface="CAC Futura Casual" pitchFamily="2" charset="0"/>
              </a:rPr>
              <a:t>A </a:t>
            </a:r>
            <a:r>
              <a:rPr lang="es-ES_tradnl" altLang="en-US" dirty="0" err="1" smtClean="0">
                <a:solidFill>
                  <a:srgbClr val="0000FF"/>
                </a:solidFill>
                <a:latin typeface="CAC Futura Casual" pitchFamily="2" charset="0"/>
              </a:rPr>
              <a:t>floor</a:t>
            </a:r>
            <a:endParaRPr lang="es-ES_tradnl" altLang="en-US" dirty="0">
              <a:solidFill>
                <a:srgbClr val="0000FF"/>
              </a:solidFill>
              <a:latin typeface="CAC Futura Casua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592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02336" y="-1905000"/>
            <a:ext cx="16670536" cy="937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444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228600"/>
            <a:ext cx="77724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38200"/>
            <a:ext cx="8991600" cy="4114800"/>
          </a:xfrm>
        </p:spPr>
        <p:txBody>
          <a:bodyPr/>
          <a:lstStyle/>
          <a:p>
            <a:r>
              <a:rPr lang="en-US" dirty="0" smtClean="0"/>
              <a:t>COPIA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5</a:t>
            </a:r>
            <a:r>
              <a:rPr lang="en-US" dirty="0" smtClean="0"/>
              <a:t> p.65</a:t>
            </a:r>
          </a:p>
          <a:p>
            <a:endParaRPr lang="en-US" dirty="0"/>
          </a:p>
          <a:p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dirty="0"/>
              <a:t>el MINI-PROYECTO: </a:t>
            </a:r>
            <a:r>
              <a:rPr lang="en-US" altLang="en-US" u="sng" dirty="0" err="1" smtClean="0"/>
              <a:t>Una</a:t>
            </a:r>
            <a:r>
              <a:rPr lang="en-US" altLang="en-US" u="sng" dirty="0" smtClean="0"/>
              <a:t> </a:t>
            </a:r>
            <a:r>
              <a:rPr lang="en-US" altLang="en-US" u="sng" dirty="0" err="1" smtClean="0"/>
              <a:t>familia</a:t>
            </a:r>
            <a:r>
              <a:rPr lang="en-US" altLang="en-US" u="sng" dirty="0" smtClean="0"/>
              <a:t> </a:t>
            </a:r>
            <a:r>
              <a:rPr lang="en-US" altLang="en-US" u="sng" dirty="0" err="1" smtClean="0"/>
              <a:t>extraordinaria</a:t>
            </a:r>
            <a:endParaRPr lang="en-US" altLang="en-US" u="sng" dirty="0" smtClean="0"/>
          </a:p>
          <a:p>
            <a:r>
              <a:rPr lang="en-US" altLang="en-US" dirty="0" smtClean="0"/>
              <a:t>DUE </a:t>
            </a:r>
            <a:r>
              <a:rPr lang="en-US" altLang="en-US" dirty="0"/>
              <a:t>MONDAY, JANUARY 5</a:t>
            </a:r>
            <a:r>
              <a:rPr lang="en-US" altLang="en-US" baseline="30000" dirty="0"/>
              <a:t>TH</a:t>
            </a:r>
            <a:r>
              <a:rPr lang="en-US" altLang="en-US" dirty="0"/>
              <a:t> 2015</a:t>
            </a:r>
          </a:p>
          <a:p>
            <a:r>
              <a:rPr lang="en-US" dirty="0" smtClean="0"/>
              <a:t>Make VOCABULARY INDEX CARDS with today’s </a:t>
            </a:r>
            <a:r>
              <a:rPr lang="en-US" dirty="0" smtClean="0"/>
              <a:t>words</a:t>
            </a:r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81000" y="1447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42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941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915400" cy="5562600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/>
              <a:t>You will be creating an “extraordinary” FAMILY TREE.  Let your imagination take control. You may use historical figures, cartoons, videogame characters, celebrities, etc. </a:t>
            </a:r>
          </a:p>
          <a:p>
            <a:r>
              <a:rPr lang="en-US" sz="2600" dirty="0"/>
              <a:t> </a:t>
            </a:r>
            <a:r>
              <a:rPr lang="en-US" sz="2600" dirty="0" smtClean="0"/>
              <a:t>You </a:t>
            </a:r>
            <a:r>
              <a:rPr lang="en-US" sz="2600" dirty="0"/>
              <a:t>must include:</a:t>
            </a:r>
          </a:p>
          <a:p>
            <a:pPr marL="0" lvl="0" indent="0">
              <a:buNone/>
            </a:pPr>
            <a:r>
              <a:rPr lang="en-US" sz="2600" dirty="0" smtClean="0"/>
              <a:t>          TITLE:  </a:t>
            </a:r>
          </a:p>
          <a:p>
            <a:pPr marL="0" lvl="0" indent="0" algn="ctr">
              <a:buNone/>
            </a:pPr>
            <a:r>
              <a:rPr lang="en-US" sz="2600" b="1" dirty="0" smtClean="0">
                <a:solidFill>
                  <a:srgbClr val="0000FF"/>
                </a:solidFill>
              </a:rPr>
              <a:t>La </a:t>
            </a:r>
            <a:r>
              <a:rPr lang="en-US" sz="2600" b="1" dirty="0" err="1">
                <a:solidFill>
                  <a:srgbClr val="0000FF"/>
                </a:solidFill>
              </a:rPr>
              <a:t>familia</a:t>
            </a:r>
            <a:r>
              <a:rPr lang="en-US" sz="2600" b="1" dirty="0">
                <a:solidFill>
                  <a:srgbClr val="0000FF"/>
                </a:solidFill>
              </a:rPr>
              <a:t> </a:t>
            </a:r>
            <a:r>
              <a:rPr lang="en-US" sz="2600" b="1" i="1" u="sng" dirty="0">
                <a:solidFill>
                  <a:srgbClr val="0000FF"/>
                </a:solidFill>
              </a:rPr>
              <a:t>(name of family)</a:t>
            </a:r>
            <a:endParaRPr lang="en-US" sz="2600" dirty="0">
              <a:solidFill>
                <a:srgbClr val="0000FF"/>
              </a:solidFill>
            </a:endParaRPr>
          </a:p>
          <a:p>
            <a:r>
              <a:rPr lang="en-US" sz="2600" dirty="0"/>
              <a:t>You must include:</a:t>
            </a:r>
          </a:p>
          <a:p>
            <a:pPr marL="457200" lvl="1" indent="0">
              <a:buNone/>
            </a:pPr>
            <a:r>
              <a:rPr lang="en-US" sz="2600" dirty="0" smtClean="0"/>
              <a:t>Grandparents, Parents, Children, Aunts </a:t>
            </a:r>
            <a:r>
              <a:rPr lang="en-US" sz="2600" dirty="0"/>
              <a:t>&amp; </a:t>
            </a:r>
            <a:r>
              <a:rPr lang="en-US" sz="2600" dirty="0" err="1" smtClean="0"/>
              <a:t>Uncles,Cousins</a:t>
            </a:r>
            <a:r>
              <a:rPr lang="en-US" sz="2600" dirty="0"/>
              <a:t>,</a:t>
            </a:r>
            <a:endParaRPr lang="en-US" sz="2600" dirty="0"/>
          </a:p>
          <a:p>
            <a:pPr marL="457200" lvl="1" indent="0">
              <a:buNone/>
            </a:pPr>
            <a:r>
              <a:rPr lang="en-US" sz="2600" dirty="0"/>
              <a:t>Pet(s) </a:t>
            </a:r>
            <a:r>
              <a:rPr lang="en-US" sz="2600" i="1" dirty="0"/>
              <a:t>(optional)</a:t>
            </a:r>
            <a:endParaRPr lang="en-US" sz="2600" dirty="0"/>
          </a:p>
          <a:p>
            <a:r>
              <a:rPr lang="en-US" sz="2600" dirty="0"/>
              <a:t>Must have a picture for each family member.</a:t>
            </a:r>
          </a:p>
          <a:p>
            <a:r>
              <a:rPr lang="en-US" sz="2600" dirty="0"/>
              <a:t>Label all of the FAMILY MEMBER TITLES &amp; their </a:t>
            </a:r>
            <a:r>
              <a:rPr lang="en-US" sz="2600" dirty="0" smtClean="0"/>
              <a:t>names</a:t>
            </a:r>
            <a:endParaRPr lang="en-US" sz="2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Mini-Proyecto: 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4000" u="sng" dirty="0" err="1" smtClean="0">
                <a:solidFill>
                  <a:srgbClr val="FF0000"/>
                </a:solidFill>
              </a:rPr>
              <a:t>Una</a:t>
            </a:r>
            <a:r>
              <a:rPr lang="en-US" sz="4000" u="sng" dirty="0" smtClean="0">
                <a:solidFill>
                  <a:srgbClr val="FF0000"/>
                </a:solidFill>
              </a:rPr>
              <a:t> </a:t>
            </a:r>
            <a:r>
              <a:rPr lang="en-US" sz="4000" u="sng" dirty="0" err="1" smtClean="0">
                <a:solidFill>
                  <a:srgbClr val="FF0000"/>
                </a:solidFill>
              </a:rPr>
              <a:t>familia</a:t>
            </a:r>
            <a:r>
              <a:rPr lang="en-US" sz="4000" u="sng" dirty="0" smtClean="0">
                <a:solidFill>
                  <a:srgbClr val="FF0000"/>
                </a:solidFill>
              </a:rPr>
              <a:t> </a:t>
            </a:r>
            <a:r>
              <a:rPr lang="en-US" sz="4000" u="sng" dirty="0" err="1" smtClean="0">
                <a:solidFill>
                  <a:srgbClr val="FF0000"/>
                </a:solidFill>
              </a:rPr>
              <a:t>extraordinaria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51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019800"/>
          </a:xfrm>
        </p:spPr>
        <p:txBody>
          <a:bodyPr/>
          <a:lstStyle/>
          <a:p>
            <a:r>
              <a:rPr lang="en-US" sz="2600" dirty="0"/>
              <a:t>An index card, with a couple of Spanish sentences stating: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600" dirty="0"/>
              <a:t> The name of the family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600" dirty="0"/>
              <a:t>Is it a big or small family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600" dirty="0"/>
              <a:t>How many members there are </a:t>
            </a:r>
            <a:r>
              <a:rPr lang="en-US" sz="2600" i="1" dirty="0"/>
              <a:t>(hay) </a:t>
            </a:r>
            <a:r>
              <a:rPr lang="en-US" sz="2600" dirty="0"/>
              <a:t>in the family.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600" dirty="0"/>
              <a:t>Who the members of the family are </a:t>
            </a:r>
            <a:r>
              <a:rPr lang="en-US" sz="2600" i="1" dirty="0"/>
              <a:t>(title &amp; name)</a:t>
            </a:r>
            <a:endParaRPr lang="en-US" sz="2600" dirty="0"/>
          </a:p>
          <a:p>
            <a:pPr marL="0" indent="0">
              <a:buNone/>
            </a:pPr>
            <a:r>
              <a:rPr lang="en-US" sz="2600" dirty="0" smtClean="0"/>
              <a:t>    Is </a:t>
            </a:r>
            <a:r>
              <a:rPr lang="en-US" sz="2600" b="1" dirty="0" smtClean="0">
                <a:solidFill>
                  <a:srgbClr val="0000FF"/>
                </a:solidFill>
              </a:rPr>
              <a:t>REQUIRED!!!!</a:t>
            </a:r>
            <a:endParaRPr lang="en-US" sz="2600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2600" dirty="0"/>
              <a:t> </a:t>
            </a:r>
          </a:p>
          <a:p>
            <a:pPr marL="0" lvl="0" indent="0" algn="ctr">
              <a:buNone/>
            </a:pPr>
            <a:r>
              <a:rPr lang="en-US" sz="2600" b="1" dirty="0" smtClean="0">
                <a:solidFill>
                  <a:srgbClr val="FF0000"/>
                </a:solidFill>
              </a:rPr>
              <a:t>*Use </a:t>
            </a:r>
            <a:r>
              <a:rPr lang="en-US" sz="2600" b="1" dirty="0">
                <a:solidFill>
                  <a:srgbClr val="FF0000"/>
                </a:solidFill>
              </a:rPr>
              <a:t>8 ½ x 11 paper </a:t>
            </a:r>
            <a:r>
              <a:rPr lang="en-US" sz="2600" b="1" dirty="0" smtClean="0">
                <a:solidFill>
                  <a:srgbClr val="FF0000"/>
                </a:solidFill>
              </a:rPr>
              <a:t>ONLY*</a:t>
            </a:r>
            <a:endParaRPr lang="en-US" sz="2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600" dirty="0"/>
              <a:t> </a:t>
            </a:r>
            <a:endParaRPr lang="en-US" sz="2600" dirty="0" smtClean="0"/>
          </a:p>
          <a:p>
            <a:pPr marL="0" indent="0">
              <a:buNone/>
            </a:pPr>
            <a:r>
              <a:rPr lang="en-US" sz="2600" b="1" dirty="0" smtClean="0"/>
              <a:t>MAKE </a:t>
            </a:r>
            <a:r>
              <a:rPr lang="en-US" sz="2600" b="1" dirty="0"/>
              <a:t>IT BEAUTIFUL, THE MORE CREATIVE THE BETTER!</a:t>
            </a:r>
            <a:endParaRPr lang="en-US" sz="2600" dirty="0"/>
          </a:p>
          <a:p>
            <a:pPr marL="0" indent="0" algn="ctr">
              <a:buNone/>
            </a:pPr>
            <a:r>
              <a:rPr lang="en-US" sz="3200" b="1" dirty="0" smtClean="0">
                <a:solidFill>
                  <a:srgbClr val="00B050"/>
                </a:solidFill>
              </a:rPr>
              <a:t>DUE </a:t>
            </a:r>
            <a:r>
              <a:rPr lang="en-US" sz="3200" b="1" dirty="0">
                <a:solidFill>
                  <a:srgbClr val="00B050"/>
                </a:solidFill>
              </a:rPr>
              <a:t>TUESDAY, JANUARY 5</a:t>
            </a:r>
            <a:r>
              <a:rPr lang="en-US" sz="3200" b="1" baseline="30000" dirty="0">
                <a:solidFill>
                  <a:srgbClr val="00B050"/>
                </a:solidFill>
              </a:rPr>
              <a:t>TH</a:t>
            </a:r>
            <a:r>
              <a:rPr lang="en-US" sz="3200" b="1" dirty="0">
                <a:solidFill>
                  <a:srgbClr val="00B050"/>
                </a:solidFill>
              </a:rPr>
              <a:t>!!!!</a:t>
            </a:r>
            <a:endParaRPr lang="en-US" sz="3200" dirty="0">
              <a:solidFill>
                <a:srgbClr val="00B050"/>
              </a:solidFill>
            </a:endParaRPr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70747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CC0000"/>
                </a:solidFill>
              </a:rPr>
              <a:t>Repaso</a:t>
            </a:r>
            <a:r>
              <a:rPr lang="en-US" altLang="en-US" dirty="0" smtClean="0">
                <a:solidFill>
                  <a:srgbClr val="CC0000"/>
                </a:solidFill>
              </a:rPr>
              <a:t> de la </a:t>
            </a:r>
            <a:r>
              <a:rPr lang="en-US" altLang="en-US" dirty="0" err="1" smtClean="0">
                <a:solidFill>
                  <a:srgbClr val="CC0000"/>
                </a:solidFill>
              </a:rPr>
              <a:t>Tarea</a:t>
            </a:r>
            <a:r>
              <a:rPr lang="en-US" altLang="en-US" dirty="0" smtClean="0">
                <a:solidFill>
                  <a:srgbClr val="CC0000"/>
                </a:solidFill>
              </a:rPr>
              <a:t> 41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762000"/>
            <a:ext cx="8686800" cy="5715000"/>
          </a:xfrm>
        </p:spPr>
        <p:txBody>
          <a:bodyPr/>
          <a:lstStyle/>
          <a:p>
            <a:pPr marL="762000" indent="-762000" eaLnBrk="1" hangingPunct="1">
              <a:lnSpc>
                <a:spcPct val="80000"/>
              </a:lnSpc>
              <a:buFontTx/>
              <a:buAutoNum type="arabicPeriod"/>
            </a:pPr>
            <a:r>
              <a:rPr lang="es-ES" altLang="en-US" sz="2200" b="1" dirty="0" smtClean="0">
                <a:latin typeface="Times New Roman" pitchFamily="18" charset="0"/>
              </a:rPr>
              <a:t>El esposo </a:t>
            </a:r>
            <a:r>
              <a:rPr lang="es-ES" altLang="en-US" sz="2200" dirty="0" smtClean="0">
                <a:latin typeface="Times New Roman" pitchFamily="18" charset="0"/>
              </a:rPr>
              <a:t>de María Ramos se llama ______________________________</a:t>
            </a:r>
            <a:endParaRPr lang="en-US" altLang="en-US" sz="2200" dirty="0" smtClean="0">
              <a:latin typeface="Times New Roman" pitchFamily="18" charset="0"/>
            </a:endParaRPr>
          </a:p>
          <a:p>
            <a:pPr marL="762000" indent="-762000" eaLnBrk="1" hangingPunct="1">
              <a:lnSpc>
                <a:spcPct val="80000"/>
              </a:lnSpc>
              <a:buFontTx/>
              <a:buAutoNum type="arabicPeriod"/>
            </a:pPr>
            <a:r>
              <a:rPr lang="es-ES" altLang="en-US" sz="2200" b="1" dirty="0" smtClean="0">
                <a:latin typeface="Times New Roman" pitchFamily="18" charset="0"/>
              </a:rPr>
              <a:t>La hija</a:t>
            </a:r>
            <a:r>
              <a:rPr lang="es-ES" altLang="en-US" sz="2200" dirty="0" smtClean="0">
                <a:latin typeface="Times New Roman" pitchFamily="18" charset="0"/>
              </a:rPr>
              <a:t> de Roberto Pérez Molina se llama _________________________</a:t>
            </a:r>
            <a:endParaRPr lang="en-US" altLang="en-US" sz="2200" dirty="0" smtClean="0">
              <a:latin typeface="Times New Roman" pitchFamily="18" charset="0"/>
            </a:endParaRPr>
          </a:p>
          <a:p>
            <a:pPr marL="762000" indent="-762000" eaLnBrk="1" hangingPunct="1">
              <a:lnSpc>
                <a:spcPct val="80000"/>
              </a:lnSpc>
              <a:buFontTx/>
              <a:buAutoNum type="arabicPeriod"/>
            </a:pPr>
            <a:r>
              <a:rPr lang="es-ES" altLang="en-US" sz="2200" b="1" dirty="0" smtClean="0">
                <a:latin typeface="Times New Roman" pitchFamily="18" charset="0"/>
              </a:rPr>
              <a:t>El padre</a:t>
            </a:r>
            <a:r>
              <a:rPr lang="es-ES" altLang="en-US" sz="2200" b="1" u="sng" dirty="0" smtClean="0">
                <a:latin typeface="Times New Roman" pitchFamily="18" charset="0"/>
              </a:rPr>
              <a:t> </a:t>
            </a:r>
            <a:r>
              <a:rPr lang="es-ES" altLang="en-US" sz="2200" dirty="0" smtClean="0">
                <a:latin typeface="Times New Roman" pitchFamily="18" charset="0"/>
              </a:rPr>
              <a:t>de Carmen Pérez Gomes se llama ________________________</a:t>
            </a:r>
            <a:endParaRPr lang="en-US" altLang="en-US" sz="2200" dirty="0" smtClean="0">
              <a:latin typeface="Times New Roman" pitchFamily="18" charset="0"/>
            </a:endParaRPr>
          </a:p>
          <a:p>
            <a:pPr marL="762000" indent="-762000" eaLnBrk="1" hangingPunct="1">
              <a:lnSpc>
                <a:spcPct val="80000"/>
              </a:lnSpc>
              <a:buFontTx/>
              <a:buAutoNum type="arabicPeriod"/>
            </a:pPr>
            <a:r>
              <a:rPr lang="es-ES" altLang="en-US" sz="2200" b="1" dirty="0" smtClean="0">
                <a:latin typeface="Times New Roman" pitchFamily="18" charset="0"/>
              </a:rPr>
              <a:t>La hermana </a:t>
            </a:r>
            <a:r>
              <a:rPr lang="es-ES" altLang="en-US" sz="2200" dirty="0" smtClean="0">
                <a:latin typeface="Times New Roman" pitchFamily="18" charset="0"/>
              </a:rPr>
              <a:t>de Felipe Santos Pérez se llama _______________________</a:t>
            </a:r>
            <a:endParaRPr lang="en-US" altLang="en-US" sz="2200" dirty="0" smtClean="0">
              <a:latin typeface="Times New Roman" pitchFamily="18" charset="0"/>
            </a:endParaRPr>
          </a:p>
          <a:p>
            <a:pPr marL="762000" indent="-762000" eaLnBrk="1" hangingPunct="1">
              <a:lnSpc>
                <a:spcPct val="80000"/>
              </a:lnSpc>
              <a:buFontTx/>
              <a:buAutoNum type="arabicPeriod"/>
            </a:pPr>
            <a:r>
              <a:rPr lang="es-ES" altLang="en-US" sz="2200" b="1" dirty="0" smtClean="0">
                <a:latin typeface="Times New Roman" pitchFamily="18" charset="0"/>
              </a:rPr>
              <a:t>El abuelo </a:t>
            </a:r>
            <a:r>
              <a:rPr lang="es-ES" altLang="en-US" sz="2200" dirty="0" smtClean="0">
                <a:latin typeface="Times New Roman" pitchFamily="18" charset="0"/>
              </a:rPr>
              <a:t>de Antonio Pérez Gómez se llama _______________________</a:t>
            </a:r>
            <a:endParaRPr lang="en-US" altLang="en-US" sz="2200" dirty="0" smtClean="0">
              <a:latin typeface="Times New Roman" pitchFamily="18" charset="0"/>
            </a:endParaRPr>
          </a:p>
          <a:p>
            <a:pPr marL="762000" indent="-762000" eaLnBrk="1" hangingPunct="1">
              <a:lnSpc>
                <a:spcPct val="80000"/>
              </a:lnSpc>
              <a:buFontTx/>
              <a:buAutoNum type="arabicPeriod"/>
            </a:pPr>
            <a:r>
              <a:rPr lang="es-ES" altLang="en-US" sz="2200" b="1" dirty="0" smtClean="0">
                <a:latin typeface="Times New Roman" pitchFamily="18" charset="0"/>
              </a:rPr>
              <a:t>La tía </a:t>
            </a:r>
            <a:r>
              <a:rPr lang="es-ES" altLang="en-US" sz="2200" dirty="0" smtClean="0">
                <a:latin typeface="Times New Roman" pitchFamily="18" charset="0"/>
              </a:rPr>
              <a:t>de Isabel Santos Pérez se llama ____________________________</a:t>
            </a:r>
            <a:endParaRPr lang="en-US" altLang="en-US" sz="2200" dirty="0" smtClean="0">
              <a:latin typeface="Times New Roman" pitchFamily="18" charset="0"/>
            </a:endParaRPr>
          </a:p>
          <a:p>
            <a:pPr marL="762000" indent="-762000" eaLnBrk="1" hangingPunct="1">
              <a:lnSpc>
                <a:spcPct val="80000"/>
              </a:lnSpc>
              <a:buFontTx/>
              <a:buAutoNum type="arabicPeriod"/>
            </a:pPr>
            <a:r>
              <a:rPr lang="es-ES" altLang="en-US" sz="2200" b="1" dirty="0" smtClean="0">
                <a:latin typeface="Times New Roman" pitchFamily="18" charset="0"/>
              </a:rPr>
              <a:t>El primo </a:t>
            </a:r>
            <a:r>
              <a:rPr lang="es-ES" altLang="en-US" sz="2200" dirty="0" smtClean="0">
                <a:latin typeface="Times New Roman" pitchFamily="18" charset="0"/>
              </a:rPr>
              <a:t>de Felipe Santos Pérez se llama _________________________</a:t>
            </a:r>
            <a:endParaRPr lang="en-US" altLang="en-US" sz="2200" dirty="0" smtClean="0">
              <a:latin typeface="Times New Roman" pitchFamily="18" charset="0"/>
            </a:endParaRPr>
          </a:p>
          <a:p>
            <a:pPr marL="762000" indent="-762000" eaLnBrk="1" hangingPunct="1">
              <a:lnSpc>
                <a:spcPct val="80000"/>
              </a:lnSpc>
              <a:buFontTx/>
              <a:buAutoNum type="arabicPeriod"/>
            </a:pPr>
            <a:r>
              <a:rPr lang="es-ES" altLang="en-US" sz="2200" b="1" dirty="0" smtClean="0">
                <a:latin typeface="Times New Roman" pitchFamily="18" charset="0"/>
              </a:rPr>
              <a:t>La sobrina </a:t>
            </a:r>
            <a:r>
              <a:rPr lang="es-ES" altLang="en-US" sz="2200" dirty="0" smtClean="0">
                <a:latin typeface="Times New Roman" pitchFamily="18" charset="0"/>
              </a:rPr>
              <a:t>de Rosa Pérez de Santos se llama ______________________</a:t>
            </a:r>
            <a:endParaRPr lang="en-US" altLang="en-US" sz="2200" dirty="0" smtClean="0">
              <a:latin typeface="Times New Roman" pitchFamily="18" charset="0"/>
            </a:endParaRPr>
          </a:p>
          <a:p>
            <a:pPr marL="762000" indent="-762000" eaLnBrk="1" hangingPunct="1">
              <a:lnSpc>
                <a:spcPct val="80000"/>
              </a:lnSpc>
              <a:buFontTx/>
              <a:buAutoNum type="arabicPeriod"/>
            </a:pPr>
            <a:r>
              <a:rPr lang="es-ES" altLang="en-US" sz="2200" b="1" dirty="0" smtClean="0">
                <a:latin typeface="Times New Roman" pitchFamily="18" charset="0"/>
              </a:rPr>
              <a:t>Un nieto </a:t>
            </a:r>
            <a:r>
              <a:rPr lang="es-ES" altLang="en-US" sz="2200" dirty="0" smtClean="0">
                <a:latin typeface="Times New Roman" pitchFamily="18" charset="0"/>
              </a:rPr>
              <a:t>de Roberto Pérez Molina se llama ________________________</a:t>
            </a:r>
            <a:endParaRPr lang="en-US" altLang="en-US" sz="2200" dirty="0" smtClean="0">
              <a:latin typeface="Times New Roman" pitchFamily="18" charset="0"/>
            </a:endParaRPr>
          </a:p>
          <a:p>
            <a:pPr marL="762000" indent="-762000" eaLnBrk="1" hangingPunct="1">
              <a:lnSpc>
                <a:spcPct val="80000"/>
              </a:lnSpc>
              <a:buFontTx/>
              <a:buAutoNum type="arabicPeriod"/>
            </a:pPr>
            <a:r>
              <a:rPr lang="es-ES" altLang="en-US" sz="2200" b="1" dirty="0" smtClean="0">
                <a:latin typeface="Times New Roman" pitchFamily="18" charset="0"/>
              </a:rPr>
              <a:t>Los padres</a:t>
            </a:r>
            <a:r>
              <a:rPr lang="es-ES" altLang="en-US" sz="2200" dirty="0" smtClean="0">
                <a:latin typeface="Times New Roman" pitchFamily="18" charset="0"/>
              </a:rPr>
              <a:t> de Juan Pérez Ramos y Rosa Pérez se llaman </a:t>
            </a:r>
            <a:endParaRPr lang="en-US" altLang="en-US" sz="2200" dirty="0" smtClean="0">
              <a:latin typeface="Times New Roman" pitchFamily="18" charset="0"/>
            </a:endParaRP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1089025" y="990600"/>
            <a:ext cx="45497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200" b="1" dirty="0">
                <a:solidFill>
                  <a:srgbClr val="009900"/>
                </a:solidFill>
                <a:latin typeface="Times New Roman" pitchFamily="18" charset="0"/>
              </a:rPr>
              <a:t>Roberto Pérez Molina</a:t>
            </a: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990600" y="1600200"/>
            <a:ext cx="45497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200" b="1">
                <a:solidFill>
                  <a:srgbClr val="009900"/>
                </a:solidFill>
                <a:latin typeface="Times New Roman" pitchFamily="18" charset="0"/>
              </a:rPr>
              <a:t>Rosa Pérez de Santos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990600" y="2209800"/>
            <a:ext cx="45497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200" b="1">
                <a:solidFill>
                  <a:srgbClr val="009900"/>
                </a:solidFill>
                <a:latin typeface="Times New Roman" pitchFamily="18" charset="0"/>
              </a:rPr>
              <a:t>Juan Pérez Ramos</a:t>
            </a:r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990600" y="2819400"/>
            <a:ext cx="45497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200" b="1">
                <a:solidFill>
                  <a:srgbClr val="009900"/>
                </a:solidFill>
                <a:latin typeface="Times New Roman" pitchFamily="18" charset="0"/>
              </a:rPr>
              <a:t>Isabel Santos Pérez</a:t>
            </a:r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990600" y="3429000"/>
            <a:ext cx="45497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200" b="1">
                <a:solidFill>
                  <a:srgbClr val="009900"/>
                </a:solidFill>
                <a:latin typeface="Times New Roman" pitchFamily="18" charset="0"/>
              </a:rPr>
              <a:t>Roberto Pérez Molina</a:t>
            </a:r>
          </a:p>
        </p:txBody>
      </p:sp>
      <p:sp>
        <p:nvSpPr>
          <p:cNvPr id="46089" name="Rectangle 9"/>
          <p:cNvSpPr>
            <a:spLocks noChangeArrowheads="1"/>
          </p:cNvSpPr>
          <p:nvPr/>
        </p:nvSpPr>
        <p:spPr bwMode="auto">
          <a:xfrm>
            <a:off x="990600" y="3962400"/>
            <a:ext cx="45497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200" b="1">
                <a:solidFill>
                  <a:srgbClr val="009900"/>
                </a:solidFill>
                <a:latin typeface="Times New Roman" pitchFamily="18" charset="0"/>
              </a:rPr>
              <a:t>Ana Gómez de Pérez </a:t>
            </a:r>
          </a:p>
        </p:txBody>
      </p:sp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990600" y="4608513"/>
            <a:ext cx="45497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200" b="1">
                <a:solidFill>
                  <a:srgbClr val="009900"/>
                </a:solidFill>
                <a:latin typeface="Times New Roman" pitchFamily="18" charset="0"/>
              </a:rPr>
              <a:t>Antonio Pérez Gómez</a:t>
            </a:r>
          </a:p>
        </p:txBody>
      </p:sp>
      <p:sp>
        <p:nvSpPr>
          <p:cNvPr id="46091" name="Rectangle 11"/>
          <p:cNvSpPr>
            <a:spLocks noChangeArrowheads="1"/>
          </p:cNvSpPr>
          <p:nvPr/>
        </p:nvSpPr>
        <p:spPr bwMode="auto">
          <a:xfrm>
            <a:off x="990600" y="5218113"/>
            <a:ext cx="45497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200" b="1">
                <a:solidFill>
                  <a:srgbClr val="009900"/>
                </a:solidFill>
                <a:latin typeface="Times New Roman" pitchFamily="18" charset="0"/>
              </a:rPr>
              <a:t>Carmen Pérez Gómez</a:t>
            </a:r>
          </a:p>
        </p:txBody>
      </p:sp>
      <p:sp>
        <p:nvSpPr>
          <p:cNvPr id="46092" name="Rectangle 12"/>
          <p:cNvSpPr>
            <a:spLocks noChangeArrowheads="1"/>
          </p:cNvSpPr>
          <p:nvPr/>
        </p:nvSpPr>
        <p:spPr bwMode="auto">
          <a:xfrm>
            <a:off x="152400" y="5827713"/>
            <a:ext cx="95250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1900" b="1">
                <a:solidFill>
                  <a:srgbClr val="009900"/>
                </a:solidFill>
                <a:latin typeface="Times New Roman" pitchFamily="18" charset="0"/>
              </a:rPr>
              <a:t>Carmen Pérez Gómez/Antonio Pérez Gómez/Felipe Santos Pérez/Isabel Santos Pérez</a:t>
            </a:r>
          </a:p>
        </p:txBody>
      </p:sp>
      <p:sp>
        <p:nvSpPr>
          <p:cNvPr id="46093" name="Rectangle 13"/>
          <p:cNvSpPr>
            <a:spLocks noChangeArrowheads="1"/>
          </p:cNvSpPr>
          <p:nvPr/>
        </p:nvSpPr>
        <p:spPr bwMode="auto">
          <a:xfrm>
            <a:off x="990600" y="6437313"/>
            <a:ext cx="76962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200" b="1">
                <a:solidFill>
                  <a:srgbClr val="009900"/>
                </a:solidFill>
                <a:latin typeface="Times New Roman" pitchFamily="18" charset="0"/>
              </a:rPr>
              <a:t>Roberto Pérez Molina y Maria Ramos Pérez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6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6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6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6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6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6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6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6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build="p"/>
      <p:bldP spid="46085" grpId="0" build="p"/>
      <p:bldP spid="46086" grpId="0" build="p"/>
      <p:bldP spid="46087" grpId="0" build="p"/>
      <p:bldP spid="46088" grpId="0" build="p"/>
      <p:bldP spid="46089" grpId="0" build="p"/>
      <p:bldP spid="46090" grpId="0" build="p"/>
      <p:bldP spid="46091" grpId="0" build="p"/>
      <p:bldP spid="46092" grpId="0" build="p"/>
      <p:bldP spid="4609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76200"/>
            <a:ext cx="7543800" cy="9906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8392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/>
              <a:t>C.</a:t>
            </a:r>
          </a:p>
          <a:p>
            <a:pPr marL="0" indent="0">
              <a:buNone/>
            </a:pPr>
            <a:r>
              <a:rPr lang="es-ES_tradnl" sz="3200" dirty="0"/>
              <a:t>1. Carmen Pérez Gómez se casa con Manuel Ortega Soto. ¿Cuál es el nuevo nombre de Carmen?</a:t>
            </a:r>
            <a:endParaRPr lang="en-US" sz="3200" dirty="0"/>
          </a:p>
          <a:p>
            <a:pPr marL="0" indent="0">
              <a:buNone/>
            </a:pPr>
            <a:r>
              <a:rPr lang="es-ES_tradnl" sz="3200" dirty="0"/>
              <a:t>2. Ellos tienen un hijo, Jorge. ¿Cuál es el nombre completo de él?</a:t>
            </a:r>
            <a:endParaRPr lang="en-US" sz="3200" dirty="0"/>
          </a:p>
          <a:p>
            <a:pPr marL="0" indent="0">
              <a:buNone/>
            </a:pPr>
            <a:r>
              <a:rPr lang="es-ES_tradnl" sz="3200" dirty="0"/>
              <a:t>3. Felipe Santos Pérez se casa con Nadia Ramírez Huerta.  ¿Cuál es el nuevo nombre de Nadia?</a:t>
            </a:r>
            <a:endParaRPr lang="en-US" sz="3200" dirty="0"/>
          </a:p>
          <a:p>
            <a:pPr marL="0" indent="0">
              <a:buNone/>
            </a:pPr>
            <a:r>
              <a:rPr lang="es-ES_tradnl" sz="3200" dirty="0"/>
              <a:t>4. Ellos tienen gemelos, Inés y Tadeo. ¿Cuáles son los nombres completos de ellos?</a:t>
            </a: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133600" y="2209800"/>
            <a:ext cx="45497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800" b="1" dirty="0" smtClean="0">
                <a:solidFill>
                  <a:srgbClr val="009900"/>
                </a:solidFill>
                <a:latin typeface="Times New Roman" pitchFamily="18" charset="0"/>
              </a:rPr>
              <a:t>Carmen </a:t>
            </a:r>
            <a:r>
              <a:rPr lang="es-ES_tradnl" altLang="en-US" sz="2800" b="1" dirty="0">
                <a:solidFill>
                  <a:srgbClr val="009900"/>
                </a:solidFill>
                <a:latin typeface="Times New Roman" pitchFamily="18" charset="0"/>
              </a:rPr>
              <a:t>Pérez </a:t>
            </a:r>
            <a:r>
              <a:rPr lang="es-ES_tradnl" altLang="en-US" sz="2800" b="1" dirty="0" smtClean="0">
                <a:solidFill>
                  <a:srgbClr val="009900"/>
                </a:solidFill>
                <a:latin typeface="Times New Roman" pitchFamily="18" charset="0"/>
              </a:rPr>
              <a:t> de Ortega</a:t>
            </a:r>
            <a:endParaRPr lang="es-ES_tradnl" altLang="en-US" sz="2800" b="1" dirty="0">
              <a:solidFill>
                <a:srgbClr val="009900"/>
              </a:solidFill>
              <a:latin typeface="Times New Roman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70425" y="3352800"/>
            <a:ext cx="45497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800" b="1" dirty="0" smtClean="0">
                <a:solidFill>
                  <a:srgbClr val="009900"/>
                </a:solidFill>
                <a:latin typeface="Times New Roman" pitchFamily="18" charset="0"/>
              </a:rPr>
              <a:t>Jorge Ortega Pérez</a:t>
            </a:r>
            <a:endParaRPr lang="es-ES_tradnl" altLang="en-US" sz="2800" b="1" dirty="0">
              <a:solidFill>
                <a:srgbClr val="009900"/>
              </a:solidFill>
              <a:latin typeface="Times New Roman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774825" y="4913312"/>
            <a:ext cx="45497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800" b="1" dirty="0" smtClean="0">
                <a:solidFill>
                  <a:srgbClr val="009900"/>
                </a:solidFill>
                <a:latin typeface="Times New Roman" pitchFamily="18" charset="0"/>
              </a:rPr>
              <a:t>Nadia Huerta de Santos</a:t>
            </a:r>
            <a:endParaRPr lang="es-ES_tradnl" altLang="en-US" sz="2800" b="1" dirty="0">
              <a:solidFill>
                <a:srgbClr val="009900"/>
              </a:solidFill>
              <a:latin typeface="Times New Roman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79488" y="6324600"/>
            <a:ext cx="6792912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CAC Futura Casual" pitchFamily="2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600">
                <a:solidFill>
                  <a:schemeClr val="tx1"/>
                </a:solidFill>
                <a:latin typeface="CAC Futura Casual" pitchFamily="2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C Futura Casual" pitchFamily="2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C Futura Casual" pitchFamily="2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CAC Futura Casual" pitchFamily="2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800" b="1" dirty="0" smtClean="0">
                <a:solidFill>
                  <a:srgbClr val="009900"/>
                </a:solidFill>
                <a:latin typeface="Times New Roman" pitchFamily="18" charset="0"/>
              </a:rPr>
              <a:t>Inés Santos Huerta y Tadeo Santos Huerta</a:t>
            </a:r>
            <a:endParaRPr lang="es-ES_tradnl" altLang="en-US" sz="2800" b="1" dirty="0">
              <a:solidFill>
                <a:srgbClr val="0099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72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6870700" cy="762000"/>
          </a:xfrm>
        </p:spPr>
        <p:txBody>
          <a:bodyPr/>
          <a:lstStyle/>
          <a:p>
            <a:pPr eaLnBrk="1" hangingPunct="1"/>
            <a:r>
              <a:rPr lang="es-ES_tradnl" altLang="en-US" smtClean="0">
                <a:solidFill>
                  <a:srgbClr val="CC0000"/>
                </a:solidFill>
              </a:rPr>
              <a:t>Vocabulario Nuevo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0263" y="2581275"/>
            <a:ext cx="1654175" cy="4968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3000" smtClean="0">
                <a:solidFill>
                  <a:srgbClr val="0000FF"/>
                </a:solidFill>
              </a:rPr>
              <a:t>La Casa</a:t>
            </a:r>
          </a:p>
        </p:txBody>
      </p:sp>
      <p:pic>
        <p:nvPicPr>
          <p:cNvPr id="6148" name="Picture 4" descr="Hou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447800"/>
            <a:ext cx="563880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838200" y="3276600"/>
            <a:ext cx="1600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>
                <a:latin typeface="Comic Sans MS" pitchFamily="66" charset="0"/>
              </a:rPr>
              <a:t>House</a:t>
            </a: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1752600" y="5791200"/>
            <a:ext cx="3352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>
                <a:solidFill>
                  <a:srgbClr val="0000FF"/>
                </a:solidFill>
                <a:latin typeface="Comic Sans MS" pitchFamily="66" charset="0"/>
              </a:rPr>
              <a:t>La Casa Privada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5334000" y="5867400"/>
            <a:ext cx="3276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2800">
                <a:latin typeface="Comic Sans MS" pitchFamily="66" charset="0"/>
              </a:rPr>
              <a:t>Private House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  <p:bldP spid="38917" grpId="0"/>
      <p:bldP spid="38918" grpId="0"/>
      <p:bldP spid="389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800600" y="838200"/>
            <a:ext cx="3017838" cy="381000"/>
          </a:xfrm>
        </p:spPr>
        <p:txBody>
          <a:bodyPr/>
          <a:lstStyle/>
          <a:p>
            <a:pPr eaLnBrk="1" hangingPunct="1"/>
            <a:r>
              <a:rPr lang="es-ES_tradnl" altLang="en-US" sz="3000" dirty="0" smtClean="0">
                <a:solidFill>
                  <a:srgbClr val="0000FF"/>
                </a:solidFill>
              </a:rPr>
              <a:t>El Edificio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4260850"/>
            <a:ext cx="3810000" cy="685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3000" smtClean="0">
                <a:solidFill>
                  <a:srgbClr val="0000FF"/>
                </a:solidFill>
              </a:rPr>
              <a:t>El Apartamento</a:t>
            </a:r>
          </a:p>
        </p:txBody>
      </p:sp>
      <p:pic>
        <p:nvPicPr>
          <p:cNvPr id="7172" name="Picture 4" descr="bui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3429000" cy="312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5791200" y="1524000"/>
            <a:ext cx="2514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2800">
                <a:latin typeface="Comic Sans MS" pitchFamily="66" charset="0"/>
              </a:rPr>
              <a:t>Building</a:t>
            </a:r>
          </a:p>
        </p:txBody>
      </p:sp>
      <p:pic>
        <p:nvPicPr>
          <p:cNvPr id="7174" name="Picture 6" descr="Apartm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733800"/>
            <a:ext cx="3556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Line 7"/>
          <p:cNvSpPr>
            <a:spLocks noChangeShapeType="1"/>
          </p:cNvSpPr>
          <p:nvPr/>
        </p:nvSpPr>
        <p:spPr bwMode="auto">
          <a:xfrm flipV="1">
            <a:off x="3733800" y="10668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 flipH="1">
            <a:off x="4419600" y="5227638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2057400" y="4876800"/>
            <a:ext cx="2743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>
                <a:latin typeface="Comic Sans MS" pitchFamily="66" charset="0"/>
              </a:rPr>
              <a:t>Apartment</a:t>
            </a:r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4648200" y="2667000"/>
            <a:ext cx="41148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>
                <a:solidFill>
                  <a:srgbClr val="0000FF"/>
                </a:solidFill>
                <a:latin typeface="CAC Futura Casual" pitchFamily="2" charset="0"/>
              </a:rPr>
              <a:t>La casa de apartamento</a:t>
            </a:r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3733800" y="2438400"/>
            <a:ext cx="914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1779588" y="5564188"/>
            <a:ext cx="3810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4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36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None/>
              <a:defRPr/>
            </a:pPr>
            <a:r>
              <a:rPr lang="es-ES_tradnl" altLang="en-US" sz="3000" kern="0" dirty="0" smtClean="0">
                <a:solidFill>
                  <a:srgbClr val="0000FF"/>
                </a:solidFill>
              </a:rPr>
              <a:t>El Departamento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 build="p"/>
      <p:bldP spid="39941" grpId="0"/>
      <p:bldP spid="39945" grpId="0"/>
      <p:bldP spid="39946" grpId="0"/>
      <p:bldP spid="1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2286000" cy="609600"/>
          </a:xfrm>
        </p:spPr>
        <p:txBody>
          <a:bodyPr/>
          <a:lstStyle/>
          <a:p>
            <a:pPr eaLnBrk="1" hangingPunct="1"/>
            <a:r>
              <a:rPr lang="es-ES_tradnl" altLang="en-US" sz="3000" dirty="0" smtClean="0">
                <a:solidFill>
                  <a:srgbClr val="0000CC"/>
                </a:solidFill>
              </a:rPr>
              <a:t>La Sala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0" y="2971800"/>
            <a:ext cx="3124200" cy="685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3000" dirty="0" smtClean="0">
                <a:solidFill>
                  <a:srgbClr val="0000CC"/>
                </a:solidFill>
              </a:rPr>
              <a:t>El Comedor</a:t>
            </a:r>
          </a:p>
        </p:txBody>
      </p:sp>
      <p:pic>
        <p:nvPicPr>
          <p:cNvPr id="8196" name="Picture 4" descr="living 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400"/>
            <a:ext cx="3962400" cy="252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Line 5"/>
          <p:cNvSpPr>
            <a:spLocks noChangeShapeType="1"/>
          </p:cNvSpPr>
          <p:nvPr/>
        </p:nvSpPr>
        <p:spPr bwMode="auto">
          <a:xfrm flipH="1" flipV="1">
            <a:off x="2286000" y="1066800"/>
            <a:ext cx="2133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198" name="Picture 6" descr="dining ro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2133600"/>
            <a:ext cx="3606800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3886200" y="35052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8" descr="bedroo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206875"/>
            <a:ext cx="3511261" cy="257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2286000" y="4800600"/>
            <a:ext cx="2743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>
                <a:solidFill>
                  <a:srgbClr val="0000CC"/>
                </a:solidFill>
                <a:latin typeface="Comic Sans MS" pitchFamily="66" charset="0"/>
              </a:rPr>
              <a:t>El Dormitorio</a:t>
            </a: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2362200" y="5943600"/>
            <a:ext cx="2590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>
                <a:solidFill>
                  <a:srgbClr val="0000CC"/>
                </a:solidFill>
                <a:latin typeface="Comic Sans MS" pitchFamily="66" charset="0"/>
              </a:rPr>
              <a:t>La Recamara</a:t>
            </a:r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 flipH="1" flipV="1">
            <a:off x="4953000" y="5105400"/>
            <a:ext cx="609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 flipH="1">
            <a:off x="4876800" y="5867400"/>
            <a:ext cx="685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3" name="Text Box 13"/>
          <p:cNvSpPr txBox="1">
            <a:spLocks noChangeArrowheads="1"/>
          </p:cNvSpPr>
          <p:nvPr/>
        </p:nvSpPr>
        <p:spPr bwMode="auto">
          <a:xfrm>
            <a:off x="304800" y="54864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>
                <a:latin typeface="Comic Sans MS" pitchFamily="66" charset="0"/>
              </a:rPr>
              <a:t>Bedroom</a:t>
            </a:r>
          </a:p>
        </p:txBody>
      </p:sp>
      <p:sp>
        <p:nvSpPr>
          <p:cNvPr id="40974" name="Text Box 14"/>
          <p:cNvSpPr txBox="1">
            <a:spLocks noChangeArrowheads="1"/>
          </p:cNvSpPr>
          <p:nvPr/>
        </p:nvSpPr>
        <p:spPr bwMode="auto">
          <a:xfrm>
            <a:off x="304800" y="1203325"/>
            <a:ext cx="2743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>
                <a:latin typeface="Comic Sans MS" pitchFamily="66" charset="0"/>
              </a:rPr>
              <a:t>Living Room</a:t>
            </a:r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5334000" y="3429000"/>
            <a:ext cx="2971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 dirty="0" err="1">
                <a:latin typeface="Comic Sans MS" pitchFamily="66" charset="0"/>
              </a:rPr>
              <a:t>Dining</a:t>
            </a:r>
            <a:r>
              <a:rPr lang="es-ES_tradnl" altLang="en-US" sz="3000" dirty="0">
                <a:latin typeface="Comic Sans MS" pitchFamily="66" charset="0"/>
              </a:rPr>
              <a:t> </a:t>
            </a:r>
            <a:r>
              <a:rPr lang="es-ES_tradnl" altLang="en-US" sz="3000" dirty="0" err="1">
                <a:latin typeface="Comic Sans MS" pitchFamily="66" charset="0"/>
              </a:rPr>
              <a:t>Room</a:t>
            </a:r>
            <a:endParaRPr lang="es-ES_tradnl" altLang="en-US" sz="3000" dirty="0">
              <a:latin typeface="Comic Sans MS" pitchFamily="66" charset="0"/>
            </a:endParaRPr>
          </a:p>
        </p:txBody>
      </p:sp>
      <p:sp>
        <p:nvSpPr>
          <p:cNvPr id="40976" name="Text Box 16"/>
          <p:cNvSpPr txBox="1">
            <a:spLocks noChangeArrowheads="1"/>
          </p:cNvSpPr>
          <p:nvPr/>
        </p:nvSpPr>
        <p:spPr bwMode="auto">
          <a:xfrm>
            <a:off x="1828800" y="5364163"/>
            <a:ext cx="3810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>
                <a:solidFill>
                  <a:srgbClr val="0000CC"/>
                </a:solidFill>
                <a:latin typeface="Comic Sans MS" pitchFamily="66" charset="0"/>
              </a:rPr>
              <a:t>El cuarto de dormir</a:t>
            </a:r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 flipH="1">
            <a:off x="5334000" y="5715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Rectangle 2"/>
          <p:cNvSpPr txBox="1">
            <a:spLocks noChangeArrowheads="1"/>
          </p:cNvSpPr>
          <p:nvPr/>
        </p:nvSpPr>
        <p:spPr bwMode="auto">
          <a:xfrm>
            <a:off x="0" y="-76200"/>
            <a:ext cx="3048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9pPr>
          </a:lstStyle>
          <a:p>
            <a:pPr eaLnBrk="1" hangingPunct="1"/>
            <a:r>
              <a:rPr lang="es-ES_tradnl" altLang="en-US" sz="3000" kern="0" dirty="0" smtClean="0">
                <a:solidFill>
                  <a:srgbClr val="009900"/>
                </a:solidFill>
              </a:rPr>
              <a:t>Los Muebles</a:t>
            </a:r>
          </a:p>
        </p:txBody>
      </p:sp>
      <p:sp>
        <p:nvSpPr>
          <p:cNvPr id="36" name="Rectangle 26"/>
          <p:cNvSpPr>
            <a:spLocks noChangeArrowheads="1"/>
          </p:cNvSpPr>
          <p:nvPr/>
        </p:nvSpPr>
        <p:spPr bwMode="auto">
          <a:xfrm>
            <a:off x="2286000" y="-76200"/>
            <a:ext cx="2895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 dirty="0" err="1" smtClean="0">
                <a:latin typeface="CAC Futura Casual" pitchFamily="2" charset="0"/>
              </a:rPr>
              <a:t>furniture</a:t>
            </a:r>
            <a:endParaRPr lang="es-ES_tradnl" altLang="en-US" sz="3000" dirty="0">
              <a:latin typeface="CAC Futura Casual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 build="p"/>
      <p:bldP spid="40969" grpId="0"/>
      <p:bldP spid="40970" grpId="0"/>
      <p:bldP spid="40973" grpId="0"/>
      <p:bldP spid="40974" grpId="0"/>
      <p:bldP spid="40975" grpId="0"/>
      <p:bldP spid="4097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18125" y="1039813"/>
            <a:ext cx="2905125" cy="538162"/>
          </a:xfrm>
        </p:spPr>
        <p:txBody>
          <a:bodyPr/>
          <a:lstStyle/>
          <a:p>
            <a:pPr eaLnBrk="1" hangingPunct="1"/>
            <a:r>
              <a:rPr lang="es-ES_tradnl" altLang="en-US" sz="3000" b="1" smtClean="0">
                <a:solidFill>
                  <a:schemeClr val="accent2"/>
                </a:solidFill>
              </a:rPr>
              <a:t>La Cocina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86400" y="1524000"/>
            <a:ext cx="2057400" cy="457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100" smtClean="0"/>
              <a:t>Kitchen</a:t>
            </a:r>
          </a:p>
        </p:txBody>
      </p:sp>
      <p:pic>
        <p:nvPicPr>
          <p:cNvPr id="9220" name="Picture 4" descr="kitch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3898900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Line 5"/>
          <p:cNvSpPr>
            <a:spLocks noChangeShapeType="1"/>
          </p:cNvSpPr>
          <p:nvPr/>
        </p:nvSpPr>
        <p:spPr bwMode="auto">
          <a:xfrm flipV="1">
            <a:off x="4419600" y="1295400"/>
            <a:ext cx="838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9222" name="Picture 6" descr="bathro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678238"/>
            <a:ext cx="4127500" cy="281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1295400" y="4114800"/>
            <a:ext cx="1981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 b="1">
                <a:solidFill>
                  <a:schemeClr val="accent2"/>
                </a:solidFill>
                <a:latin typeface="Comic Sans MS" pitchFamily="66" charset="0"/>
              </a:rPr>
              <a:t>El Baño</a:t>
            </a: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1371600" y="48768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>
                <a:latin typeface="Comic Sans MS" pitchFamily="66" charset="0"/>
              </a:rPr>
              <a:t>Bathroom</a:t>
            </a: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H="1" flipV="1">
            <a:off x="3124200" y="4495800"/>
            <a:ext cx="1371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228600" y="5592763"/>
            <a:ext cx="4191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 b="1">
                <a:solidFill>
                  <a:schemeClr val="accent2"/>
                </a:solidFill>
                <a:latin typeface="Comic Sans MS" pitchFamily="66" charset="0"/>
              </a:rPr>
              <a:t>El cuarto de baño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 build="p"/>
      <p:bldP spid="41991" grpId="0"/>
      <p:bldP spid="41992" grpId="0"/>
      <p:bldP spid="41994" grpId="0"/>
    </p:bldLst>
  </p:timing>
</p:sld>
</file>

<file path=ppt/theme/theme1.xml><?xml version="1.0" encoding="utf-8"?>
<a:theme xmlns:a="http://schemas.openxmlformats.org/drawingml/2006/main" name="Learning to Write">
  <a:themeElements>
    <a:clrScheme name="Learning to Wri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arning to Write">
      <a:majorFont>
        <a:latin typeface="CAC Futura Casual"/>
        <a:ea typeface=""/>
        <a:cs typeface=""/>
      </a:majorFont>
      <a:minorFont>
        <a:latin typeface="CAC Futura Casu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arning to Wri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arning to Wri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Learning to Write</Template>
  <TotalTime>3310</TotalTime>
  <Words>528</Words>
  <Application>Microsoft Office PowerPoint</Application>
  <PresentationFormat>On-screen Show (4:3)</PresentationFormat>
  <Paragraphs>122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Learning to Write</vt:lpstr>
      <vt:lpstr>Me llamo ___________ Clase 602 La fecha es el 22 de diciembre del 2014</vt:lpstr>
      <vt:lpstr>Mini-Proyecto:  Una familia extraordinaria</vt:lpstr>
      <vt:lpstr>PowerPoint Presentation</vt:lpstr>
      <vt:lpstr>Repaso de la Tarea 41</vt:lpstr>
      <vt:lpstr>Repaso de la Tarea 41</vt:lpstr>
      <vt:lpstr>Vocabulario Nuevo</vt:lpstr>
      <vt:lpstr>El Edificio</vt:lpstr>
      <vt:lpstr>La Sala</vt:lpstr>
      <vt:lpstr>La Cocina</vt:lpstr>
      <vt:lpstr>PowerPoint Presentation</vt:lpstr>
      <vt:lpstr>PowerPoint Presentation</vt:lpstr>
      <vt:lpstr>PowerPoint Presentation</vt:lpstr>
      <vt:lpstr>Practica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4 de marzo del 2010</dc:title>
  <dc:creator>Helen Zumaeta</dc:creator>
  <cp:lastModifiedBy>Helen Zumaeta</cp:lastModifiedBy>
  <cp:revision>42</cp:revision>
  <cp:lastPrinted>2014-12-22T16:10:26Z</cp:lastPrinted>
  <dcterms:created xsi:type="dcterms:W3CDTF">2010-03-02T20:53:29Z</dcterms:created>
  <dcterms:modified xsi:type="dcterms:W3CDTF">2014-12-22T17:50:50Z</dcterms:modified>
</cp:coreProperties>
</file>